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5"/>
  </p:notesMasterIdLst>
  <p:handoutMasterIdLst>
    <p:handoutMasterId r:id="rId16"/>
  </p:handoutMasterIdLst>
  <p:sldIdLst>
    <p:sldId id="2549" r:id="rId2"/>
    <p:sldId id="2548" r:id="rId3"/>
    <p:sldId id="2552" r:id="rId4"/>
    <p:sldId id="2561" r:id="rId5"/>
    <p:sldId id="2553" r:id="rId6"/>
    <p:sldId id="2554" r:id="rId7"/>
    <p:sldId id="2558" r:id="rId8"/>
    <p:sldId id="2537" r:id="rId9"/>
    <p:sldId id="2555" r:id="rId10"/>
    <p:sldId id="2538" r:id="rId11"/>
    <p:sldId id="2551" r:id="rId12"/>
    <p:sldId id="2559" r:id="rId13"/>
    <p:sldId id="25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8/23/2024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406" y="328505"/>
            <a:ext cx="4567608" cy="2130202"/>
          </a:xfrm>
        </p:spPr>
        <p:txBody>
          <a:bodyPr/>
          <a:lstStyle/>
          <a:p>
            <a:pPr algn="ctr"/>
            <a:r>
              <a:rPr lang="en-IN" dirty="0"/>
              <a:t>Warehouse Management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43864"/>
            <a:ext cx="5629048" cy="182897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IN" sz="1800" b="1" dirty="0"/>
              <a:t>Professor Name :</a:t>
            </a:r>
            <a:r>
              <a:rPr lang="en-IN" b="1" dirty="0"/>
              <a:t> </a:t>
            </a:r>
            <a:r>
              <a:rPr lang="en-IN" sz="1600" b="1" dirty="0">
                <a:latin typeface="Bell MT" panose="02020503060305020303" pitchFamily="18" charset="0"/>
              </a:rPr>
              <a:t>Hemant Meghwal , Kaushal Kishor</a:t>
            </a:r>
            <a:endParaRPr lang="en-IN" b="1" dirty="0">
              <a:latin typeface="Bell MT" panose="02020503060305020303" pitchFamily="18" charset="0"/>
            </a:endParaRPr>
          </a:p>
          <a:p>
            <a:r>
              <a:rPr lang="en-US" dirty="0"/>
              <a:t>Date</a:t>
            </a:r>
          </a:p>
          <a:p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82057D3-BA36-B27C-0C2E-AAD4052A59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4" r="20304"/>
          <a:stretch>
            <a:fillRect/>
          </a:stretch>
        </p:blipFill>
        <p:spPr/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723CC0-1A36-13CD-E1A9-B3F121173ACE}"/>
              </a:ext>
            </a:extLst>
          </p:cNvPr>
          <p:cNvSpPr txBox="1"/>
          <p:nvPr/>
        </p:nvSpPr>
        <p:spPr>
          <a:xfrm>
            <a:off x="1058669" y="3244334"/>
            <a:ext cx="464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Efficiently Managing Inventory and Operations</a:t>
            </a:r>
            <a:endParaRPr lang="en-US" dirty="0">
              <a:solidFill>
                <a:srgbClr val="C5AE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6000">
        <p15:prstTrans prst="curtains"/>
      </p:transition>
    </mc:Choice>
    <mc:Fallback xmlns="">
      <p:transition spd="slow" advClick="0" advTm="6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F0B51-FE35-6F14-7C8C-FEB613E4139B}"/>
              </a:ext>
            </a:extLst>
          </p:cNvPr>
          <p:cNvSpPr txBox="1"/>
          <p:nvPr/>
        </p:nvSpPr>
        <p:spPr>
          <a:xfrm>
            <a:off x="0" y="0"/>
            <a:ext cx="298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5AE76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Orders Table</a:t>
            </a:r>
            <a:endParaRPr lang="en-US" sz="2800" dirty="0">
              <a:solidFill>
                <a:srgbClr val="C5AE76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DDC0179-5F5F-D0EA-1C29-7E33FBA79F88}"/>
              </a:ext>
            </a:extLst>
          </p:cNvPr>
          <p:cNvSpPr/>
          <p:nvPr/>
        </p:nvSpPr>
        <p:spPr>
          <a:xfrm rot="10800000">
            <a:off x="11518232" y="130805"/>
            <a:ext cx="673768" cy="6596390"/>
          </a:xfrm>
          <a:prstGeom prst="downArrow">
            <a:avLst>
              <a:gd name="adj1" fmla="val 50000"/>
              <a:gd name="adj2" fmla="val 1309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8E8FC-A574-AA78-5B69-19EFC312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19"/>
            <a:ext cx="6926932" cy="1912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331FAF-B616-C122-73C2-EC0AAAB8D22F}"/>
              </a:ext>
            </a:extLst>
          </p:cNvPr>
          <p:cNvSpPr txBox="1"/>
          <p:nvPr/>
        </p:nvSpPr>
        <p:spPr>
          <a:xfrm>
            <a:off x="96252" y="399667"/>
            <a:ext cx="492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Use to Manage orders of any costumer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05EE97-C41F-184D-799B-AC714D4FD3AA}"/>
              </a:ext>
            </a:extLst>
          </p:cNvPr>
          <p:cNvSpPr/>
          <p:nvPr/>
        </p:nvSpPr>
        <p:spPr>
          <a:xfrm>
            <a:off x="2601228" y="1393131"/>
            <a:ext cx="45719" cy="2752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76FC4-A286-D020-7B84-30EE63D4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419" y="2967789"/>
            <a:ext cx="5635625" cy="3320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708C9A-322B-EAD9-17AF-0887939D1642}"/>
              </a:ext>
            </a:extLst>
          </p:cNvPr>
          <p:cNvSpPr txBox="1"/>
          <p:nvPr/>
        </p:nvSpPr>
        <p:spPr>
          <a:xfrm>
            <a:off x="7443537" y="523220"/>
            <a:ext cx="3272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Order date and total cost can be seen, deleted, updated or new can be added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D853CD-4DD4-BE86-9234-2796AD75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97" y="2967788"/>
            <a:ext cx="3300700" cy="21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000">
        <p15:prstTrans prst="fallOver"/>
      </p:transition>
    </mc:Choice>
    <mc:Fallback xmlns="">
      <p:transition spd="slow" advClick="0" advTm="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FEB38D-85AD-EB41-9EC1-E966F44A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40505" cy="561474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Items Table</a:t>
            </a: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FC161-6837-171F-4CF8-C005CE6E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235"/>
            <a:ext cx="5629275" cy="1747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C9E9E-5635-2B90-85F5-0182040A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7" y="2218245"/>
            <a:ext cx="5629275" cy="4585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EA869-56B0-5D09-48B7-7A77D61F3AEE}"/>
              </a:ext>
            </a:extLst>
          </p:cNvPr>
          <p:cNvSpPr txBox="1"/>
          <p:nvPr/>
        </p:nvSpPr>
        <p:spPr>
          <a:xfrm>
            <a:off x="552827" y="2425103"/>
            <a:ext cx="481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 the help of given order ID used to find Order detail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1BA38CC-6CE2-66BD-789B-48F2CB70DC61}"/>
              </a:ext>
            </a:extLst>
          </p:cNvPr>
          <p:cNvSpPr/>
          <p:nvPr/>
        </p:nvSpPr>
        <p:spPr>
          <a:xfrm rot="5400000">
            <a:off x="-35656" y="3498614"/>
            <a:ext cx="624138" cy="55282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F9D5E-3822-C65E-85F9-80AEE6054FDC}"/>
              </a:ext>
            </a:extLst>
          </p:cNvPr>
          <p:cNvSpPr txBox="1"/>
          <p:nvPr/>
        </p:nvSpPr>
        <p:spPr>
          <a:xfrm>
            <a:off x="552827" y="3462958"/>
            <a:ext cx="4211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Morden way to track orders what item is ordered in what quantity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9CB18-BD0D-28D5-E69C-7B39ADC3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65" y="0"/>
            <a:ext cx="6582536" cy="2218245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4405F1E-8E67-82D2-5A84-5FBD06468E4B}"/>
              </a:ext>
            </a:extLst>
          </p:cNvPr>
          <p:cNvSpPr/>
          <p:nvPr/>
        </p:nvSpPr>
        <p:spPr>
          <a:xfrm>
            <a:off x="1261187" y="5535242"/>
            <a:ext cx="1388853" cy="1308723"/>
          </a:xfrm>
          <a:prstGeom prst="triangle">
            <a:avLst>
              <a:gd name="adj" fmla="val 50621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ud Computing with solid fill">
            <a:extLst>
              <a:ext uri="{FF2B5EF4-FFF2-40B4-BE49-F238E27FC236}">
                <a16:creationId xmlns:a16="http://schemas.microsoft.com/office/drawing/2014/main" id="{C6DBA29E-42CB-4869-72E7-09B612424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Cloud Computing with solid fill">
            <a:extLst>
              <a:ext uri="{FF2B5EF4-FFF2-40B4-BE49-F238E27FC236}">
                <a16:creationId xmlns:a16="http://schemas.microsoft.com/office/drawing/2014/main" id="{BA061CEC-849B-CC24-6A64-52509F0B8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" y="5174704"/>
            <a:ext cx="1389997" cy="13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  <p:transition spd="slow" advClick="0" advTm="6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7811" cy="657726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Shipments Table</a:t>
            </a:r>
            <a:endParaRPr lang="en-US" sz="6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C47CB-9EA4-3B25-D839-46173156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97304"/>
            <a:ext cx="5715000" cy="1636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EA95C-B6D2-10A4-69F7-C7751F23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0903"/>
            <a:ext cx="5731510" cy="2324100"/>
          </a:xfrm>
          <a:prstGeom prst="rect">
            <a:avLst/>
          </a:prstGeom>
        </p:spPr>
      </p:pic>
      <p:sp>
        <p:nvSpPr>
          <p:cNvPr id="8" name="Flowchart: Internal Storage 7">
            <a:extLst>
              <a:ext uri="{FF2B5EF4-FFF2-40B4-BE49-F238E27FC236}">
                <a16:creationId xmlns:a16="http://schemas.microsoft.com/office/drawing/2014/main" id="{BEC1D295-0524-A5BF-9031-56C0847870C3}"/>
              </a:ext>
            </a:extLst>
          </p:cNvPr>
          <p:cNvSpPr/>
          <p:nvPr/>
        </p:nvSpPr>
        <p:spPr>
          <a:xfrm>
            <a:off x="495299" y="2630903"/>
            <a:ext cx="5101389" cy="2008270"/>
          </a:xfrm>
          <a:prstGeom prst="flowChartInternal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Used to shipment details of Orders Shipped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Unique Shipment Id is used for office staff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For client Tracking ID is used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C9C50-D296-7304-60BB-B98415F11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481262"/>
            <a:ext cx="5486400" cy="2149642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51DF07B-C422-799C-665E-9ACAE6E2C0E0}"/>
              </a:ext>
            </a:extLst>
          </p:cNvPr>
          <p:cNvCxnSpPr/>
          <p:nvPr/>
        </p:nvCxnSpPr>
        <p:spPr>
          <a:xfrm>
            <a:off x="3210426" y="4697562"/>
            <a:ext cx="2915729" cy="15009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EFEE422-9FDB-0FF8-112F-DF650BCA4460}"/>
              </a:ext>
            </a:extLst>
          </p:cNvPr>
          <p:cNvCxnSpPr/>
          <p:nvPr/>
        </p:nvCxnSpPr>
        <p:spPr>
          <a:xfrm>
            <a:off x="475019" y="4697563"/>
            <a:ext cx="2915729" cy="1500997"/>
          </a:xfrm>
          <a:prstGeom prst="bentConnector3">
            <a:avLst>
              <a:gd name="adj1" fmla="val 479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68DCEAC-3861-7F46-95F7-8DDEDECBBD70}"/>
              </a:ext>
            </a:extLst>
          </p:cNvPr>
          <p:cNvCxnSpPr/>
          <p:nvPr/>
        </p:nvCxnSpPr>
        <p:spPr>
          <a:xfrm>
            <a:off x="4406243" y="4697562"/>
            <a:ext cx="2915729" cy="15009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25B1C91-54B6-D6DD-8E99-7B910875E222}"/>
              </a:ext>
            </a:extLst>
          </p:cNvPr>
          <p:cNvCxnSpPr/>
          <p:nvPr/>
        </p:nvCxnSpPr>
        <p:spPr>
          <a:xfrm>
            <a:off x="1827644" y="4702355"/>
            <a:ext cx="2915729" cy="15009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008" y="1952443"/>
            <a:ext cx="4534616" cy="226353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99E7BA-8382-3659-42C5-8DF16D5EFA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r="15250"/>
          <a:stretch>
            <a:fillRect/>
          </a:stretch>
        </p:blipFill>
        <p:spPr/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4A6E968-6EB9-383B-F55E-0405EC5CBD74}"/>
              </a:ext>
            </a:extLst>
          </p:cNvPr>
          <p:cNvCxnSpPr>
            <a:cxnSpLocks/>
          </p:cNvCxnSpPr>
          <p:nvPr/>
        </p:nvCxnSpPr>
        <p:spPr>
          <a:xfrm>
            <a:off x="1045908" y="1647643"/>
            <a:ext cx="3096883" cy="1673525"/>
          </a:xfrm>
          <a:prstGeom prst="bentConnector3">
            <a:avLst>
              <a:gd name="adj1" fmla="val 11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95336C-BC65-8171-0707-773DD558A81A}"/>
              </a:ext>
            </a:extLst>
          </p:cNvPr>
          <p:cNvCxnSpPr/>
          <p:nvPr/>
        </p:nvCxnSpPr>
        <p:spPr>
          <a:xfrm>
            <a:off x="1198308" y="1800043"/>
            <a:ext cx="3096883" cy="1673525"/>
          </a:xfrm>
          <a:prstGeom prst="bentConnector3">
            <a:avLst>
              <a:gd name="adj1" fmla="val 12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B745F0-7B8C-603E-ADFB-636ADD61E56E}"/>
              </a:ext>
            </a:extLst>
          </p:cNvPr>
          <p:cNvCxnSpPr/>
          <p:nvPr/>
        </p:nvCxnSpPr>
        <p:spPr>
          <a:xfrm>
            <a:off x="1350708" y="1952443"/>
            <a:ext cx="3096883" cy="1673525"/>
          </a:xfrm>
          <a:prstGeom prst="bentConnector3">
            <a:avLst>
              <a:gd name="adj1" fmla="val 12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A1F7814-7D72-19BA-036F-D3597383A4B7}"/>
              </a:ext>
            </a:extLst>
          </p:cNvPr>
          <p:cNvCxnSpPr/>
          <p:nvPr/>
        </p:nvCxnSpPr>
        <p:spPr>
          <a:xfrm>
            <a:off x="1503108" y="2104843"/>
            <a:ext cx="3096883" cy="1673525"/>
          </a:xfrm>
          <a:prstGeom prst="bentConnector3">
            <a:avLst>
              <a:gd name="adj1" fmla="val 12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DC3D59-2AAC-0025-2D2C-9591A643A993}"/>
              </a:ext>
            </a:extLst>
          </p:cNvPr>
          <p:cNvCxnSpPr/>
          <p:nvPr/>
        </p:nvCxnSpPr>
        <p:spPr>
          <a:xfrm>
            <a:off x="1655508" y="2257243"/>
            <a:ext cx="3096883" cy="1673525"/>
          </a:xfrm>
          <a:prstGeom prst="bentConnector3">
            <a:avLst>
              <a:gd name="adj1" fmla="val 12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307AFA-D424-7C83-EB95-97EBADAD27A6}"/>
              </a:ext>
            </a:extLst>
          </p:cNvPr>
          <p:cNvCxnSpPr/>
          <p:nvPr/>
        </p:nvCxnSpPr>
        <p:spPr>
          <a:xfrm>
            <a:off x="1984958" y="2429774"/>
            <a:ext cx="3096883" cy="1673525"/>
          </a:xfrm>
          <a:prstGeom prst="bentConnector3">
            <a:avLst>
              <a:gd name="adj1" fmla="val 12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6000">
        <p14:reveal/>
      </p:transition>
    </mc:Choice>
    <mc:Fallback xmlns=""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05" y="979431"/>
            <a:ext cx="4253334" cy="3639682"/>
          </a:xfrm>
        </p:spPr>
        <p:txBody>
          <a:bodyPr>
            <a:normAutofit fontScale="90000"/>
          </a:bodyPr>
          <a:lstStyle/>
          <a:p>
            <a:r>
              <a:rPr lang="en-IN" sz="3600" b="1" u="sng" dirty="0"/>
              <a:t>T</a:t>
            </a:r>
            <a:r>
              <a:rPr lang="en-US" sz="3600" b="1" u="sng" dirty="0"/>
              <a:t>eam Members-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Vipul Gautam</a:t>
            </a:r>
            <a:b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Vijesh Kumar</a:t>
            </a:r>
            <a:b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Vinay Gautam</a:t>
            </a:r>
            <a:b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Vikas Singh</a:t>
            </a:r>
            <a:b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  <a:t>Vijay Soni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pic>
        <p:nvPicPr>
          <p:cNvPr id="8" name="Picture Placeholder 7" descr="group of hands in a &quot;Go Team&quot; fashion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721" y="48286"/>
            <a:ext cx="6330552" cy="638354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C5AE76"/>
                </a:solidFill>
                <a:effectLst/>
                <a:latin typeface="__Inter_36bd41"/>
              </a:rPr>
              <a:t>SQL in Warehouse Management</a:t>
            </a:r>
            <a:endParaRPr lang="en-US" sz="3600" dirty="0">
              <a:solidFill>
                <a:srgbClr val="C5AE76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483" y="741977"/>
            <a:ext cx="7253579" cy="476701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C5AE76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Title: The Role of SQL in Warehouse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Bullet points: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Data storage and retrieval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Inventory tracking and management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Order Management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Reporting and analytics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__Inter_36bd41"/>
              </a:rPr>
              <a:t>Automation of warehouse operations</a:t>
            </a:r>
          </a:p>
          <a:p>
            <a:endParaRPr lang="en-US" dirty="0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DB88DD8-D45C-D577-D5CB-C87F217459E5}"/>
              </a:ext>
            </a:extLst>
          </p:cNvPr>
          <p:cNvSpPr/>
          <p:nvPr/>
        </p:nvSpPr>
        <p:spPr>
          <a:xfrm rot="10800000" flipV="1">
            <a:off x="10205491" y="5393969"/>
            <a:ext cx="1986509" cy="1536061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3216-8D45-9CAA-AEA8-2C11B20E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3698" cy="3590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34E34F-B9E5-C7A2-8052-8B51ECA6B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65" y="2517116"/>
            <a:ext cx="3418936" cy="28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CF0E-7121-1280-F66C-991D03B7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88" y="673768"/>
            <a:ext cx="11641012" cy="4282991"/>
          </a:xfrm>
        </p:spPr>
        <p:txBody>
          <a:bodyPr>
            <a:normAutofit/>
          </a:bodyPr>
          <a:lstStyle/>
          <a:p>
            <a:pPr algn="l"/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Bullet points</a:t>
            </a:r>
            <a:r>
              <a:rPr lang="en-IN" sz="3600" dirty="0">
                <a:solidFill>
                  <a:srgbClr val="C5AE76"/>
                </a:solidFill>
                <a:latin typeface="__Inter_36bd41"/>
              </a:rPr>
              <a:t>-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:</a:t>
            </a:r>
            <a:b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</a:b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-Improved data accuracy and 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integrity</a:t>
            </a:r>
            <a:b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</a:b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-Increased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 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efficiency and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 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pr</a:t>
            </a:r>
            <a:r>
              <a:rPr lang="en-IN" sz="3600" b="0" i="0" dirty="0">
                <a:solidFill>
                  <a:schemeClr val="tx1"/>
                </a:solidFill>
                <a:effectLst/>
                <a:latin typeface="__Inter_36bd41"/>
              </a:rPr>
              <a:t>o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ductivity</a:t>
            </a:r>
            <a:b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</a:b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-Enhanced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 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reporting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 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and a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nalytics capabilities</a:t>
            </a:r>
            <a:b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</a:b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-Better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 </a:t>
            </a:r>
            <a:r>
              <a:rPr lang="en-IN" sz="3600" b="0" i="0" dirty="0">
                <a:solidFill>
                  <a:srgbClr val="C5AE76"/>
                </a:solidFill>
                <a:effectLst/>
                <a:latin typeface="__Inter_36bd41"/>
              </a:rPr>
              <a:t>decision-making a</a:t>
            </a:r>
            <a: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  <a:t>nd optimization</a:t>
            </a:r>
            <a:br>
              <a:rPr lang="en-IN" sz="3600" b="0" i="0" dirty="0">
                <a:solidFill>
                  <a:srgbClr val="374151"/>
                </a:solidFill>
                <a:effectLst/>
                <a:latin typeface="__Inter_36bd41"/>
              </a:rPr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41B15-7AD2-C00E-3F8B-A0A3B56BFAEE}"/>
              </a:ext>
            </a:extLst>
          </p:cNvPr>
          <p:cNvSpPr txBox="1"/>
          <p:nvPr/>
        </p:nvSpPr>
        <p:spPr>
          <a:xfrm>
            <a:off x="1345721" y="293298"/>
            <a:ext cx="869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dirty="0">
                <a:solidFill>
                  <a:schemeClr val="accent1"/>
                </a:solidFill>
                <a:effectLst/>
                <a:latin typeface="__Inter_36bd41"/>
              </a:rPr>
              <a:t>Benefits of SQL in W</a:t>
            </a:r>
            <a:r>
              <a:rPr lang="en-IN" sz="3600" b="1" i="0" dirty="0">
                <a:solidFill>
                  <a:srgbClr val="C5AE76"/>
                </a:solidFill>
                <a:effectLst/>
                <a:latin typeface="__Inter_36bd41"/>
              </a:rPr>
              <a:t>arehou</a:t>
            </a:r>
            <a:r>
              <a:rPr lang="en-IN" sz="3600" b="1" i="0" dirty="0">
                <a:solidFill>
                  <a:srgbClr val="374151"/>
                </a:solidFill>
                <a:effectLst/>
                <a:latin typeface="__Inter_36bd41"/>
              </a:rPr>
              <a:t>se Management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CB834-04CC-01B6-3F30-7D7208BA8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99" y="3826158"/>
            <a:ext cx="5401901" cy="30318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249BA-A4E1-5682-60B2-7EA3A0D1C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" y="3826158"/>
            <a:ext cx="6663350" cy="30318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37AD0F-D278-B76C-FCEC-9462689351FC}"/>
              </a:ext>
            </a:extLst>
          </p:cNvPr>
          <p:cNvCxnSpPr>
            <a:cxnSpLocks/>
          </p:cNvCxnSpPr>
          <p:nvPr/>
        </p:nvCxnSpPr>
        <p:spPr>
          <a:xfrm flipH="1">
            <a:off x="9107872" y="4522"/>
            <a:ext cx="2740524" cy="190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B2BA27-8580-AE9F-7318-E8B7C940C8E5}"/>
              </a:ext>
            </a:extLst>
          </p:cNvPr>
          <p:cNvCxnSpPr>
            <a:cxnSpLocks/>
          </p:cNvCxnSpPr>
          <p:nvPr/>
        </p:nvCxnSpPr>
        <p:spPr>
          <a:xfrm flipH="1">
            <a:off x="9263304" y="22331"/>
            <a:ext cx="2921630" cy="204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CDBBB-6135-9ED4-0A8E-29EBDB00610D}"/>
              </a:ext>
            </a:extLst>
          </p:cNvPr>
          <p:cNvCxnSpPr>
            <a:cxnSpLocks/>
          </p:cNvCxnSpPr>
          <p:nvPr/>
        </p:nvCxnSpPr>
        <p:spPr>
          <a:xfrm flipH="1">
            <a:off x="9432593" y="350961"/>
            <a:ext cx="2775925" cy="189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52C93-CA68-6866-4594-13D7B035035B}"/>
              </a:ext>
            </a:extLst>
          </p:cNvPr>
          <p:cNvCxnSpPr>
            <a:cxnSpLocks/>
          </p:cNvCxnSpPr>
          <p:nvPr/>
        </p:nvCxnSpPr>
        <p:spPr>
          <a:xfrm flipH="1">
            <a:off x="9575934" y="601180"/>
            <a:ext cx="2609000" cy="179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C4C3F8-4BCF-1FD6-736E-3C82B406A23C}"/>
              </a:ext>
            </a:extLst>
          </p:cNvPr>
          <p:cNvCxnSpPr>
            <a:cxnSpLocks/>
          </p:cNvCxnSpPr>
          <p:nvPr/>
        </p:nvCxnSpPr>
        <p:spPr>
          <a:xfrm flipH="1">
            <a:off x="9703982" y="775184"/>
            <a:ext cx="2504536" cy="175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10D063-0961-DD0D-565D-6BBE1987074F}"/>
              </a:ext>
            </a:extLst>
          </p:cNvPr>
          <p:cNvCxnSpPr>
            <a:cxnSpLocks/>
          </p:cNvCxnSpPr>
          <p:nvPr/>
        </p:nvCxnSpPr>
        <p:spPr>
          <a:xfrm flipH="1">
            <a:off x="9846825" y="1124785"/>
            <a:ext cx="2345175" cy="15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2B2E83-29B3-E5C9-C608-38306405156F}"/>
              </a:ext>
            </a:extLst>
          </p:cNvPr>
          <p:cNvCxnSpPr>
            <a:cxnSpLocks/>
          </p:cNvCxnSpPr>
          <p:nvPr/>
        </p:nvCxnSpPr>
        <p:spPr>
          <a:xfrm flipH="1">
            <a:off x="9995026" y="1363180"/>
            <a:ext cx="2196974" cy="151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A6CED2-977B-8885-7831-78E7F756A924}"/>
              </a:ext>
            </a:extLst>
          </p:cNvPr>
          <p:cNvCxnSpPr>
            <a:cxnSpLocks/>
          </p:cNvCxnSpPr>
          <p:nvPr/>
        </p:nvCxnSpPr>
        <p:spPr>
          <a:xfrm flipH="1">
            <a:off x="8959058" y="-21415"/>
            <a:ext cx="2568166" cy="174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1BCC8A-E136-EB4B-9EB4-9475CF76316D}"/>
              </a:ext>
            </a:extLst>
          </p:cNvPr>
          <p:cNvCxnSpPr>
            <a:cxnSpLocks/>
          </p:cNvCxnSpPr>
          <p:nvPr/>
        </p:nvCxnSpPr>
        <p:spPr>
          <a:xfrm flipH="1">
            <a:off x="10147426" y="1629034"/>
            <a:ext cx="2044574" cy="136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41BE6-E6FA-FA6A-6778-433AEDA4FF03}"/>
              </a:ext>
            </a:extLst>
          </p:cNvPr>
          <p:cNvCxnSpPr>
            <a:cxnSpLocks/>
          </p:cNvCxnSpPr>
          <p:nvPr/>
        </p:nvCxnSpPr>
        <p:spPr>
          <a:xfrm flipH="1">
            <a:off x="10299826" y="1956617"/>
            <a:ext cx="1892174" cy="122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46E599-3335-2146-E297-D7400AC60EB9}"/>
              </a:ext>
            </a:extLst>
          </p:cNvPr>
          <p:cNvCxnSpPr>
            <a:cxnSpLocks/>
          </p:cNvCxnSpPr>
          <p:nvPr/>
        </p:nvCxnSpPr>
        <p:spPr>
          <a:xfrm flipH="1">
            <a:off x="10452226" y="2186834"/>
            <a:ext cx="1739774" cy="114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BE23D7-532C-B094-B462-EEA01B4B29BA}"/>
              </a:ext>
            </a:extLst>
          </p:cNvPr>
          <p:cNvCxnSpPr>
            <a:cxnSpLocks/>
          </p:cNvCxnSpPr>
          <p:nvPr/>
        </p:nvCxnSpPr>
        <p:spPr>
          <a:xfrm flipH="1">
            <a:off x="10604626" y="2421802"/>
            <a:ext cx="1587374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3433E8-079A-86B7-801F-7AF2A10EA3AE}"/>
              </a:ext>
            </a:extLst>
          </p:cNvPr>
          <p:cNvCxnSpPr>
            <a:cxnSpLocks/>
          </p:cNvCxnSpPr>
          <p:nvPr/>
        </p:nvCxnSpPr>
        <p:spPr>
          <a:xfrm flipH="1">
            <a:off x="10757026" y="2685861"/>
            <a:ext cx="1434974" cy="95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38760AE-59DF-4CB5-1B8A-B7800669260E}"/>
              </a:ext>
            </a:extLst>
          </p:cNvPr>
          <p:cNvSpPr/>
          <p:nvPr/>
        </p:nvSpPr>
        <p:spPr>
          <a:xfrm rot="5400000">
            <a:off x="20546" y="2123039"/>
            <a:ext cx="576244" cy="603204"/>
          </a:xfrm>
          <a:prstGeom prst="triangle">
            <a:avLst>
              <a:gd name="adj" fmla="val 475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6292FFF-E62A-87BC-3F7E-7FF803E4312F}"/>
              </a:ext>
            </a:extLst>
          </p:cNvPr>
          <p:cNvSpPr/>
          <p:nvPr/>
        </p:nvSpPr>
        <p:spPr>
          <a:xfrm rot="5400000">
            <a:off x="20546" y="-39986"/>
            <a:ext cx="576244" cy="603204"/>
          </a:xfrm>
          <a:prstGeom prst="triangle">
            <a:avLst>
              <a:gd name="adj" fmla="val 475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16E96DF-7DF8-5FCA-C5B5-AA668B43D98E}"/>
              </a:ext>
            </a:extLst>
          </p:cNvPr>
          <p:cNvSpPr/>
          <p:nvPr/>
        </p:nvSpPr>
        <p:spPr>
          <a:xfrm rot="5400000">
            <a:off x="20546" y="997514"/>
            <a:ext cx="576244" cy="603204"/>
          </a:xfrm>
          <a:prstGeom prst="triangle">
            <a:avLst>
              <a:gd name="adj" fmla="val 475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8889"/>
      </p:ext>
    </p:extLst>
  </p:cSld>
  <p:clrMapOvr>
    <a:masterClrMapping/>
  </p:clrMapOvr>
  <p:transition spd="slow" advClick="0" advTm="6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F19484-2B73-2574-A9AB-021234EB5450}"/>
              </a:ext>
            </a:extLst>
          </p:cNvPr>
          <p:cNvSpPr txBox="1"/>
          <p:nvPr/>
        </p:nvSpPr>
        <p:spPr>
          <a:xfrm>
            <a:off x="232913" y="219821"/>
            <a:ext cx="396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sz="2800" b="1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spc="2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E991F-D959-0D11-DFB5-DC53B58CF065}"/>
              </a:ext>
            </a:extLst>
          </p:cNvPr>
          <p:cNvSpPr txBox="1"/>
          <p:nvPr/>
        </p:nvSpPr>
        <p:spPr>
          <a:xfrm>
            <a:off x="232913" y="664196"/>
            <a:ext cx="6780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65" dirty="0">
                <a:solidFill>
                  <a:srgbClr val="281E31"/>
                </a:solidFill>
                <a:latin typeface="Verdana"/>
                <a:cs typeface="Verdana"/>
              </a:rPr>
              <a:t>Understanding</a:t>
            </a:r>
            <a:r>
              <a:rPr lang="en-IN" sz="2000" spc="-130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spc="-65" dirty="0">
                <a:solidFill>
                  <a:srgbClr val="281E31"/>
                </a:solidFill>
                <a:latin typeface="Verdana"/>
                <a:cs typeface="Verdana"/>
              </a:rPr>
              <a:t>the</a:t>
            </a:r>
            <a:r>
              <a:rPr lang="en-IN" sz="2000" spc="-125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spc="-70" dirty="0">
                <a:solidFill>
                  <a:srgbClr val="281E31"/>
                </a:solidFill>
                <a:latin typeface="Verdana"/>
                <a:cs typeface="Verdana"/>
              </a:rPr>
              <a:t>structure</a:t>
            </a:r>
            <a:r>
              <a:rPr lang="en-IN" sz="2000" spc="-130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dirty="0">
                <a:solidFill>
                  <a:srgbClr val="281E31"/>
                </a:solidFill>
                <a:latin typeface="Verdana"/>
                <a:cs typeface="Verdana"/>
              </a:rPr>
              <a:t>of</a:t>
            </a:r>
            <a:r>
              <a:rPr lang="en-IN" sz="2000" spc="-125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spc="-65" dirty="0">
                <a:solidFill>
                  <a:srgbClr val="281E31"/>
                </a:solidFill>
                <a:latin typeface="Verdana"/>
                <a:cs typeface="Verdana"/>
              </a:rPr>
              <a:t>the</a:t>
            </a:r>
            <a:r>
              <a:rPr lang="en-IN" sz="2000" spc="-125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spc="-55" dirty="0">
                <a:solidFill>
                  <a:srgbClr val="281E31"/>
                </a:solidFill>
                <a:latin typeface="Verdana"/>
                <a:cs typeface="Verdana"/>
              </a:rPr>
              <a:t>database</a:t>
            </a:r>
            <a:r>
              <a:rPr lang="en-IN" sz="2000" spc="-130" dirty="0">
                <a:solidFill>
                  <a:srgbClr val="281E31"/>
                </a:solidFill>
                <a:latin typeface="Verdana"/>
                <a:cs typeface="Verdana"/>
              </a:rPr>
              <a:t> </a:t>
            </a:r>
            <a:r>
              <a:rPr lang="en-IN" sz="2000" spc="-10" dirty="0">
                <a:solidFill>
                  <a:srgbClr val="281E31"/>
                </a:solidFill>
                <a:latin typeface="Verdana"/>
                <a:cs typeface="Verdana"/>
              </a:rPr>
              <a:t>system</a:t>
            </a:r>
            <a:endParaRPr lang="en-IN" sz="2400" dirty="0">
              <a:latin typeface="Verdana"/>
              <a:cs typeface="Verdana"/>
            </a:endParaRPr>
          </a:p>
          <a:p>
            <a:endParaRPr lang="en-US" sz="1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ECFF76-0037-D840-9970-83CF5700C317}"/>
              </a:ext>
            </a:extLst>
          </p:cNvPr>
          <p:cNvSpPr/>
          <p:nvPr/>
        </p:nvSpPr>
        <p:spPr>
          <a:xfrm>
            <a:off x="0" y="976257"/>
            <a:ext cx="3226279" cy="690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__Inter_36bd41"/>
              </a:rPr>
              <a:t>Warehouse</a:t>
            </a:r>
            <a:endParaRPr lang="en-US" sz="2000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016713-2E6B-CD65-6113-B419D07043DB}"/>
              </a:ext>
            </a:extLst>
          </p:cNvPr>
          <p:cNvSpPr/>
          <p:nvPr/>
        </p:nvSpPr>
        <p:spPr>
          <a:xfrm>
            <a:off x="0" y="1717710"/>
            <a:ext cx="3226279" cy="74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__Inter_36bd41"/>
              </a:rPr>
              <a:t>Inventory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5D9E290-442B-6AFF-5962-BD635FDD05F8}"/>
              </a:ext>
            </a:extLst>
          </p:cNvPr>
          <p:cNvSpPr/>
          <p:nvPr/>
        </p:nvSpPr>
        <p:spPr>
          <a:xfrm>
            <a:off x="-7" y="2507997"/>
            <a:ext cx="3226279" cy="690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__Inter_36bd41"/>
              </a:rPr>
              <a:t>Items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BD3CBBE-8153-4E7F-2112-FE69EB651406}"/>
              </a:ext>
            </a:extLst>
          </p:cNvPr>
          <p:cNvSpPr/>
          <p:nvPr/>
        </p:nvSpPr>
        <p:spPr>
          <a:xfrm>
            <a:off x="-8" y="3198111"/>
            <a:ext cx="3226279" cy="690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__Inter_36bd41"/>
              </a:rPr>
              <a:t>Customers</a:t>
            </a:r>
            <a:endParaRPr lang="en-US" sz="2800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FFAB6B5-BAB5-3C11-B346-5ABEAB93D8F5}"/>
              </a:ext>
            </a:extLst>
          </p:cNvPr>
          <p:cNvSpPr/>
          <p:nvPr/>
        </p:nvSpPr>
        <p:spPr>
          <a:xfrm>
            <a:off x="-9" y="4628226"/>
            <a:ext cx="3226279" cy="690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__Inter_36bd41"/>
              </a:rPr>
              <a:t>Shipment</a:t>
            </a:r>
            <a:endParaRPr lang="en-US" sz="2000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0FA6787-F079-2057-468E-26448F4F6DB0}"/>
              </a:ext>
            </a:extLst>
          </p:cNvPr>
          <p:cNvSpPr/>
          <p:nvPr/>
        </p:nvSpPr>
        <p:spPr>
          <a:xfrm>
            <a:off x="-9" y="3888225"/>
            <a:ext cx="3226279" cy="690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74151"/>
                </a:solidFill>
                <a:latin typeface="__Inter_36bd41"/>
              </a:rPr>
              <a:t>O</a:t>
            </a:r>
            <a:r>
              <a:rPr lang="en-US" sz="3200" dirty="0">
                <a:solidFill>
                  <a:srgbClr val="374151"/>
                </a:solidFill>
                <a:latin typeface="__Inter_36bd41"/>
              </a:rPr>
              <a:t>rders</a:t>
            </a:r>
            <a:endParaRPr lang="en-US" sz="3200" b="0" i="0" dirty="0">
              <a:solidFill>
                <a:srgbClr val="374151"/>
              </a:solidFill>
              <a:effectLst/>
              <a:latin typeface="__Inter_36bd41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4BDD2E-6CDB-B45D-0954-022EFE530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31" y="152616"/>
            <a:ext cx="7959263" cy="67053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F76BA0-79D6-F605-A052-F82066B8A410}"/>
              </a:ext>
            </a:extLst>
          </p:cNvPr>
          <p:cNvCxnSpPr>
            <a:cxnSpLocks/>
          </p:cNvCxnSpPr>
          <p:nvPr/>
        </p:nvCxnSpPr>
        <p:spPr>
          <a:xfrm flipV="1">
            <a:off x="2553077" y="5613149"/>
            <a:ext cx="2426329" cy="1155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794174-B157-C3B3-8EC6-CA9680B9280E}"/>
              </a:ext>
            </a:extLst>
          </p:cNvPr>
          <p:cNvCxnSpPr>
            <a:cxnSpLocks/>
          </p:cNvCxnSpPr>
          <p:nvPr/>
        </p:nvCxnSpPr>
        <p:spPr>
          <a:xfrm flipV="1">
            <a:off x="2788467" y="5368227"/>
            <a:ext cx="2000816" cy="93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F4CA7C-A68C-5DA2-FD56-BA368C05F5CD}"/>
              </a:ext>
            </a:extLst>
          </p:cNvPr>
          <p:cNvCxnSpPr>
            <a:cxnSpLocks/>
          </p:cNvCxnSpPr>
          <p:nvPr/>
        </p:nvCxnSpPr>
        <p:spPr>
          <a:xfrm flipV="1">
            <a:off x="3023857" y="5085616"/>
            <a:ext cx="1665838" cy="796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34A73-8ECA-5D5F-5E35-5F58FD5EC8D4}"/>
              </a:ext>
            </a:extLst>
          </p:cNvPr>
          <p:cNvCxnSpPr>
            <a:cxnSpLocks/>
          </p:cNvCxnSpPr>
          <p:nvPr/>
        </p:nvCxnSpPr>
        <p:spPr>
          <a:xfrm flipV="1">
            <a:off x="3226270" y="4823261"/>
            <a:ext cx="1289273" cy="59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A0B06E-7B3C-6B71-0C16-9C36BDBDD438}"/>
              </a:ext>
            </a:extLst>
          </p:cNvPr>
          <p:cNvCxnSpPr>
            <a:cxnSpLocks/>
          </p:cNvCxnSpPr>
          <p:nvPr/>
        </p:nvCxnSpPr>
        <p:spPr>
          <a:xfrm flipV="1">
            <a:off x="3477081" y="4630077"/>
            <a:ext cx="887239" cy="389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E5C3B1-9E59-BDC9-263E-7C9B96AFF2A9}"/>
              </a:ext>
            </a:extLst>
          </p:cNvPr>
          <p:cNvCxnSpPr>
            <a:cxnSpLocks/>
          </p:cNvCxnSpPr>
          <p:nvPr/>
        </p:nvCxnSpPr>
        <p:spPr>
          <a:xfrm flipV="1">
            <a:off x="3477081" y="5954987"/>
            <a:ext cx="1601913" cy="81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E2A792-BDFC-C327-48DA-B2A66C2D6D4E}"/>
              </a:ext>
            </a:extLst>
          </p:cNvPr>
          <p:cNvSpPr txBox="1"/>
          <p:nvPr/>
        </p:nvSpPr>
        <p:spPr>
          <a:xfrm>
            <a:off x="4156252" y="1251283"/>
            <a:ext cx="43955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>
                <a:solidFill>
                  <a:srgbClr val="C5AE76"/>
                </a:solidFill>
                <a:effectLst/>
                <a:latin typeface="__Inter_36bd41"/>
              </a:rPr>
              <a:t>3. Inventory</a:t>
            </a: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Inventory ID (primary key)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Warehouse ID (foreign key referencing Warehouse)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Item</a:t>
            </a: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 ID (foreign key referencing Item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Quantity</a:t>
            </a:r>
          </a:p>
          <a:p>
            <a:pPr algn="l"/>
            <a:r>
              <a:rPr lang="en-IN" b="1" i="0" dirty="0">
                <a:solidFill>
                  <a:srgbClr val="C5AE76"/>
                </a:solidFill>
                <a:effectLst/>
                <a:latin typeface="__Inter_36bd41"/>
              </a:rPr>
              <a:t>4. Order</a:t>
            </a: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Order ID (primary key)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Customer Name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Order Date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Total Cost</a:t>
            </a:r>
          </a:p>
          <a:p>
            <a:pPr algn="l"/>
            <a:r>
              <a:rPr lang="en-IN" b="1" i="0" dirty="0">
                <a:solidFill>
                  <a:srgbClr val="C5AE76"/>
                </a:solidFill>
                <a:effectLst/>
                <a:latin typeface="__Inter_36bd41"/>
              </a:rPr>
              <a:t>5. Order Items</a:t>
            </a: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Order item ID (primary key)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Order ID (foreign key referencing Order)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Item</a:t>
            </a: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 ID (foreign key referencing Item)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Quantity</a:t>
            </a:r>
          </a:p>
          <a:p>
            <a:pPr marL="742950" lvl="1" indent="-285750" algn="l">
              <a:buFont typeface="+mj-lt"/>
              <a:buAutoNum type="arabicPeriod"/>
            </a:pP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endParaRPr lang="en-US" dirty="0">
              <a:solidFill>
                <a:srgbClr val="C5AE7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"/>
            <a:ext cx="4723991" cy="6293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Entity Relationship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B8BE-D113-6B25-768F-2E90D78EC51F}"/>
              </a:ext>
            </a:extLst>
          </p:cNvPr>
          <p:cNvSpPr txBox="1"/>
          <p:nvPr/>
        </p:nvSpPr>
        <p:spPr>
          <a:xfrm>
            <a:off x="-28360" y="531979"/>
            <a:ext cx="36416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rgbClr val="C5AE76"/>
                </a:solidFill>
              </a:rPr>
              <a:t>1</a:t>
            </a:r>
            <a:r>
              <a:rPr lang="en-IN" b="1" dirty="0">
                <a:solidFill>
                  <a:srgbClr val="C5AE76"/>
                </a:solidFill>
                <a:latin typeface="__Inter_36bd41"/>
              </a:rPr>
              <a:t>. Warehouse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Warehouse ID (primary key)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Warehouse Name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Address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City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State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Pin Code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dirty="0">
                <a:solidFill>
                  <a:srgbClr val="C5AE76"/>
                </a:solidFill>
                <a:latin typeface="__Inter_36bd41"/>
              </a:rPr>
              <a:t>Country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C5AE76"/>
                </a:solidFill>
                <a:effectLst/>
                <a:latin typeface="__Inter_36bd41"/>
              </a:rPr>
              <a:t>Items</a:t>
            </a: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0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ItemID (primary key)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ItemName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UnitPrice </a:t>
            </a:r>
            <a:endParaRPr lang="en-IN" sz="2000" kern="100" dirty="0">
              <a:solidFill>
                <a:srgbClr val="C5AE7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0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IN" sz="1800" kern="100" dirty="0">
                <a:solidFill>
                  <a:srgbClr val="C5AE7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solidFill>
                <a:srgbClr val="C5AE7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endParaRPr lang="en-US" dirty="0">
              <a:solidFill>
                <a:srgbClr val="C5AE7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C4D2A-2E40-A4E3-31E6-6DC2D9229EEC}"/>
              </a:ext>
            </a:extLst>
          </p:cNvPr>
          <p:cNvSpPr txBox="1"/>
          <p:nvPr/>
        </p:nvSpPr>
        <p:spPr>
          <a:xfrm>
            <a:off x="8701753" y="1251283"/>
            <a:ext cx="2646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>
                <a:solidFill>
                  <a:srgbClr val="C5AE76"/>
                </a:solidFill>
                <a:effectLst/>
                <a:latin typeface="__Inter_36bd41"/>
              </a:rPr>
              <a:t>6. Shipment</a:t>
            </a:r>
            <a:endParaRPr lang="en-IN" b="0" i="0" dirty="0">
              <a:solidFill>
                <a:srgbClr val="C5AE76"/>
              </a:solidFill>
              <a:effectLst/>
              <a:latin typeface="__Inter_36bd41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Shipment ID (primary key)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Order ID (foreign key referencing Order)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Shipment Date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Carrier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C5AE76"/>
                </a:solidFill>
                <a:effectLst/>
                <a:latin typeface="__Inter_36bd41"/>
              </a:rPr>
              <a:t>Tracking Number</a:t>
            </a:r>
          </a:p>
          <a:p>
            <a:endParaRPr lang="en-US" dirty="0">
              <a:solidFill>
                <a:srgbClr val="C5AE76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C35AF99-8464-15FF-3F41-D93C0B8CE85F}"/>
              </a:ext>
            </a:extLst>
          </p:cNvPr>
          <p:cNvSpPr/>
          <p:nvPr/>
        </p:nvSpPr>
        <p:spPr>
          <a:xfrm flipH="1">
            <a:off x="7074567" y="3906529"/>
            <a:ext cx="4700337" cy="2471678"/>
          </a:xfrm>
          <a:prstGeom prst="rtTriangl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2E253D41-1AF2-34C0-0F33-B14163541D9A}"/>
              </a:ext>
            </a:extLst>
          </p:cNvPr>
          <p:cNvSpPr/>
          <p:nvPr/>
        </p:nvSpPr>
        <p:spPr>
          <a:xfrm flipH="1">
            <a:off x="10098505" y="4898594"/>
            <a:ext cx="1676399" cy="1191653"/>
          </a:xfrm>
          <a:prstGeom prst="curvedUpArrow">
            <a:avLst>
              <a:gd name="adj1" fmla="val 25000"/>
              <a:gd name="adj2" fmla="val 56043"/>
              <a:gd name="adj3" fmla="val 529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F6D2F-C2B9-D26F-6B00-FBF12EA2B582}"/>
              </a:ext>
            </a:extLst>
          </p:cNvPr>
          <p:cNvCxnSpPr/>
          <p:nvPr/>
        </p:nvCxnSpPr>
        <p:spPr>
          <a:xfrm flipH="1">
            <a:off x="6107294" y="475347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24B931-82B1-58C3-3008-1495F23EA83E}"/>
              </a:ext>
            </a:extLst>
          </p:cNvPr>
          <p:cNvCxnSpPr/>
          <p:nvPr/>
        </p:nvCxnSpPr>
        <p:spPr>
          <a:xfrm flipH="1">
            <a:off x="6623445" y="501398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9D4BCF-C8EB-D69F-2777-58E6FADF519D}"/>
              </a:ext>
            </a:extLst>
          </p:cNvPr>
          <p:cNvCxnSpPr/>
          <p:nvPr/>
        </p:nvCxnSpPr>
        <p:spPr>
          <a:xfrm flipH="1">
            <a:off x="5564285" y="431548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FD826B-F926-D527-B4D6-4DE0073471AA}"/>
              </a:ext>
            </a:extLst>
          </p:cNvPr>
          <p:cNvCxnSpPr/>
          <p:nvPr/>
        </p:nvCxnSpPr>
        <p:spPr>
          <a:xfrm flipH="1">
            <a:off x="7298403" y="479793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851E00-AA4A-EE19-CAD5-EE267FBDE412}"/>
              </a:ext>
            </a:extLst>
          </p:cNvPr>
          <p:cNvCxnSpPr/>
          <p:nvPr/>
        </p:nvCxnSpPr>
        <p:spPr>
          <a:xfrm flipH="1">
            <a:off x="7841412" y="479792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B379AB-3465-D8A9-F835-1834CFFE9092}"/>
              </a:ext>
            </a:extLst>
          </p:cNvPr>
          <p:cNvCxnSpPr/>
          <p:nvPr/>
        </p:nvCxnSpPr>
        <p:spPr>
          <a:xfrm flipH="1">
            <a:off x="8472826" y="475347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54189E-01AA-AB6F-1E31-C371E8C1807B}"/>
              </a:ext>
            </a:extLst>
          </p:cNvPr>
          <p:cNvCxnSpPr/>
          <p:nvPr/>
        </p:nvCxnSpPr>
        <p:spPr>
          <a:xfrm flipH="1">
            <a:off x="9075864" y="501398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E343AD-AC93-8CB7-BB77-CE1359EF53F8}"/>
              </a:ext>
            </a:extLst>
          </p:cNvPr>
          <p:cNvCxnSpPr/>
          <p:nvPr/>
        </p:nvCxnSpPr>
        <p:spPr>
          <a:xfrm flipH="1">
            <a:off x="9657310" y="479792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2812BB-1531-EA52-FD04-2440143A6F9C}"/>
              </a:ext>
            </a:extLst>
          </p:cNvPr>
          <p:cNvCxnSpPr/>
          <p:nvPr/>
        </p:nvCxnSpPr>
        <p:spPr>
          <a:xfrm flipH="1">
            <a:off x="10307130" y="475347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3B74BF-2B50-7C3D-EED0-2A15468F8026}"/>
              </a:ext>
            </a:extLst>
          </p:cNvPr>
          <p:cNvCxnSpPr/>
          <p:nvPr/>
        </p:nvCxnSpPr>
        <p:spPr>
          <a:xfrm flipH="1">
            <a:off x="10863386" y="475347"/>
            <a:ext cx="845388" cy="60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3F4F2-3142-99B1-6B5C-B1D1854E935C}"/>
              </a:ext>
            </a:extLst>
          </p:cNvPr>
          <p:cNvCxnSpPr/>
          <p:nvPr/>
        </p:nvCxnSpPr>
        <p:spPr>
          <a:xfrm>
            <a:off x="2274649" y="6133377"/>
            <a:ext cx="238089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D5FFB-5412-427C-03A5-72DC8CB1C647}"/>
              </a:ext>
            </a:extLst>
          </p:cNvPr>
          <p:cNvCxnSpPr>
            <a:cxnSpLocks/>
          </p:cNvCxnSpPr>
          <p:nvPr/>
        </p:nvCxnSpPr>
        <p:spPr>
          <a:xfrm>
            <a:off x="2366664" y="5845831"/>
            <a:ext cx="217945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4727E-1136-E914-9570-1C70554A926A}"/>
              </a:ext>
            </a:extLst>
          </p:cNvPr>
          <p:cNvCxnSpPr>
            <a:cxnSpLocks/>
          </p:cNvCxnSpPr>
          <p:nvPr/>
        </p:nvCxnSpPr>
        <p:spPr>
          <a:xfrm>
            <a:off x="2521789" y="5606716"/>
            <a:ext cx="18604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DFFD73-5760-AF54-F898-A143467AE00D}"/>
              </a:ext>
            </a:extLst>
          </p:cNvPr>
          <p:cNvCxnSpPr>
            <a:cxnSpLocks/>
          </p:cNvCxnSpPr>
          <p:nvPr/>
        </p:nvCxnSpPr>
        <p:spPr>
          <a:xfrm>
            <a:off x="2682815" y="5328247"/>
            <a:ext cx="156138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2F3A64-132E-C41D-BCE8-BA4EC4989D27}"/>
              </a:ext>
            </a:extLst>
          </p:cNvPr>
          <p:cNvCxnSpPr>
            <a:cxnSpLocks/>
          </p:cNvCxnSpPr>
          <p:nvPr/>
        </p:nvCxnSpPr>
        <p:spPr>
          <a:xfrm>
            <a:off x="2829465" y="5020571"/>
            <a:ext cx="12594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000">
        <p15:prstTrans prst="drape"/>
      </p:transition>
    </mc:Choice>
    <mc:Fallback xmlns="">
      <p:transition spd="slow" advClick="0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A82743-CD23-7F51-D8D6-8D89003079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66" y="1528969"/>
            <a:ext cx="3189361" cy="2464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59" y="460592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IN" sz="3200" dirty="0">
                <a:solidFill>
                  <a:srgbClr val="FFFEFF"/>
                </a:solidFill>
              </a:rPr>
              <a:t>W</a:t>
            </a:r>
            <a:r>
              <a:rPr lang="en-US" sz="3200" dirty="0">
                <a:solidFill>
                  <a:srgbClr val="FFFEFF"/>
                </a:solidFill>
              </a:rPr>
              <a:t>arehouse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D2712-9E08-D85F-1357-ABCC441AB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6560" y="1528969"/>
            <a:ext cx="5308050" cy="2706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7CDF4-0519-BC87-D26A-D9A9B96A1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62" y="4235116"/>
            <a:ext cx="7737011" cy="2005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A1370-398A-8067-75B3-21B1306981E4}"/>
              </a:ext>
            </a:extLst>
          </p:cNvPr>
          <p:cNvSpPr txBox="1"/>
          <p:nvPr/>
        </p:nvSpPr>
        <p:spPr>
          <a:xfrm>
            <a:off x="6085992" y="903389"/>
            <a:ext cx="34490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5AE76"/>
                </a:solidFill>
              </a:rPr>
              <a:t>Warehouse Information</a:t>
            </a:r>
          </a:p>
          <a:p>
            <a:r>
              <a:rPr lang="en-IN" sz="2400" dirty="0">
                <a:solidFill>
                  <a:srgbClr val="C5AE76"/>
                </a:solidFill>
              </a:rPr>
              <a:t>WarehouseID</a:t>
            </a:r>
          </a:p>
          <a:p>
            <a:r>
              <a:rPr lang="en-IN" sz="2400" dirty="0">
                <a:solidFill>
                  <a:srgbClr val="C5AE76"/>
                </a:solidFill>
              </a:rPr>
              <a:t>Warehouse Name</a:t>
            </a:r>
          </a:p>
          <a:p>
            <a:r>
              <a:rPr lang="en-IN" sz="2400" dirty="0">
                <a:solidFill>
                  <a:srgbClr val="C5AE76"/>
                </a:solidFill>
              </a:rPr>
              <a:t>Address</a:t>
            </a:r>
          </a:p>
          <a:p>
            <a:r>
              <a:rPr lang="en-IN" sz="2400" dirty="0">
                <a:solidFill>
                  <a:srgbClr val="C5AE76"/>
                </a:solidFill>
              </a:rPr>
              <a:t>City</a:t>
            </a:r>
          </a:p>
          <a:p>
            <a:r>
              <a:rPr lang="en-IN" sz="2400" dirty="0">
                <a:solidFill>
                  <a:srgbClr val="C5AE76"/>
                </a:solidFill>
              </a:rPr>
              <a:t>Pin Code</a:t>
            </a:r>
          </a:p>
          <a:p>
            <a:r>
              <a:rPr lang="en-IN" sz="2400" dirty="0">
                <a:solidFill>
                  <a:srgbClr val="C5AE76"/>
                </a:solidFill>
              </a:rPr>
              <a:t>Country</a:t>
            </a:r>
            <a:endParaRPr lang="en-US" sz="2400" dirty="0">
              <a:solidFill>
                <a:srgbClr val="C5AE76"/>
              </a:solidFill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EFF87E0-C6BC-0F80-9DED-07BD3E9380A0}"/>
              </a:ext>
            </a:extLst>
          </p:cNvPr>
          <p:cNvSpPr/>
          <p:nvPr/>
        </p:nvSpPr>
        <p:spPr>
          <a:xfrm rot="16200000" flipH="1">
            <a:off x="9745163" y="-513796"/>
            <a:ext cx="1075651" cy="3009880"/>
          </a:xfrm>
          <a:prstGeom prst="rtTriangl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4AFE53D-BE78-CD5C-B6F2-AF79F8840789}"/>
              </a:ext>
            </a:extLst>
          </p:cNvPr>
          <p:cNvSpPr/>
          <p:nvPr/>
        </p:nvSpPr>
        <p:spPr>
          <a:xfrm>
            <a:off x="489759" y="4644910"/>
            <a:ext cx="1563630" cy="160421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p:transition spd="med" advClick="0" advTm="6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E683B-2866-2C5C-BE2C-97E452904771}"/>
              </a:ext>
            </a:extLst>
          </p:cNvPr>
          <p:cNvSpPr txBox="1"/>
          <p:nvPr/>
        </p:nvSpPr>
        <p:spPr>
          <a:xfrm>
            <a:off x="0" y="0"/>
            <a:ext cx="242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Items Table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8F165-71AC-DD7D-0A3D-0AB3FFE0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984"/>
            <a:ext cx="5731510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3F528-C74E-1DD0-BD76-28462EEB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10" y="2508584"/>
            <a:ext cx="5891212" cy="249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0B965-DCE1-A4B4-ED4B-FA8CCB1B4424}"/>
              </a:ext>
            </a:extLst>
          </p:cNvPr>
          <p:cNvSpPr txBox="1"/>
          <p:nvPr/>
        </p:nvSpPr>
        <p:spPr>
          <a:xfrm>
            <a:off x="144378" y="3153728"/>
            <a:ext cx="46842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Table consisting of details related to Items-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ItemID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Description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Unit Price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Quantity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F1D3A-3D00-F48E-2BD5-5A6D6E0C3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65" y="5005137"/>
            <a:ext cx="4776035" cy="1852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CAB96-7A49-39E3-76F0-A5947DFD85CD}"/>
              </a:ext>
            </a:extLst>
          </p:cNvPr>
          <p:cNvSpPr txBox="1"/>
          <p:nvPr/>
        </p:nvSpPr>
        <p:spPr>
          <a:xfrm>
            <a:off x="1764630" y="271804"/>
            <a:ext cx="612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Helps to manage item details, quantity available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E78C3-C16C-484A-BECD-EF210F94C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41" y="0"/>
            <a:ext cx="3464459" cy="2510266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C0E9AAA3-F37C-6651-7E12-BC412D650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26" y="5228739"/>
            <a:ext cx="2326332" cy="18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split orient="vert"/>
      </p:transition>
    </mc:Choice>
    <mc:Fallback xmlns="">
      <p:transition spd="slow" advClick="0" advTm="6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A2CB30-1BB3-79A7-C6F9-ED09C9821A9D}"/>
              </a:ext>
            </a:extLst>
          </p:cNvPr>
          <p:cNvSpPr txBox="1"/>
          <p:nvPr/>
        </p:nvSpPr>
        <p:spPr>
          <a:xfrm>
            <a:off x="0" y="0"/>
            <a:ext cx="330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5AE76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Table</a:t>
            </a:r>
            <a:endParaRPr lang="en-US" sz="2800" dirty="0">
              <a:solidFill>
                <a:srgbClr val="C5AE7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58826-1CBA-320D-1956-B890FC78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" y="1173362"/>
            <a:ext cx="4794885" cy="1623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2F854-EE0F-587D-BDB2-53158F03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74" y="2683376"/>
            <a:ext cx="5523530" cy="249822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6F2A0D-5734-AD61-515B-21541E86C240}"/>
              </a:ext>
            </a:extLst>
          </p:cNvPr>
          <p:cNvSpPr/>
          <p:nvPr/>
        </p:nvSpPr>
        <p:spPr>
          <a:xfrm>
            <a:off x="7186863" y="4174625"/>
            <a:ext cx="433137" cy="29515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1159-D3CE-9803-0997-B4BCE6335A29}"/>
              </a:ext>
            </a:extLst>
          </p:cNvPr>
          <p:cNvSpPr txBox="1"/>
          <p:nvPr/>
        </p:nvSpPr>
        <p:spPr>
          <a:xfrm>
            <a:off x="0" y="432793"/>
            <a:ext cx="405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Use to track Inventory level in warehouse on any item.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6CF02-EE75-9C0C-493C-B927433B2B49}"/>
              </a:ext>
            </a:extLst>
          </p:cNvPr>
          <p:cNvSpPr txBox="1"/>
          <p:nvPr/>
        </p:nvSpPr>
        <p:spPr>
          <a:xfrm>
            <a:off x="0" y="3898232"/>
            <a:ext cx="412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Morden way to check availability of stock for any order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F50F1-22ED-7BB9-7128-A8B599F33625}"/>
              </a:ext>
            </a:extLst>
          </p:cNvPr>
          <p:cNvSpPr txBox="1"/>
          <p:nvPr/>
        </p:nvSpPr>
        <p:spPr>
          <a:xfrm>
            <a:off x="5486400" y="5401845"/>
            <a:ext cx="4251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Can help to check which item is available in which warehouse for proper order shipment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975DD-8184-3236-1D81-3ADACC2A9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4" y="8625"/>
            <a:ext cx="5614736" cy="26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000">
        <p15:prstTrans prst="drape"/>
      </p:transition>
    </mc:Choice>
    <mc:Fallback xmlns="">
      <p:transition spd="slow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291</TotalTime>
  <Words>396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__Inter_36bd41</vt:lpstr>
      <vt:lpstr>Aparajita</vt:lpstr>
      <vt:lpstr>Arial</vt:lpstr>
      <vt:lpstr>Arial Black</vt:lpstr>
      <vt:lpstr>Bell MT</vt:lpstr>
      <vt:lpstr>Calibri</vt:lpstr>
      <vt:lpstr>Garamond</vt:lpstr>
      <vt:lpstr>Verdana</vt:lpstr>
      <vt:lpstr>Wingdings</vt:lpstr>
      <vt:lpstr>RetrospectVTI</vt:lpstr>
      <vt:lpstr>Warehouse Management</vt:lpstr>
      <vt:lpstr>Team Members-  Vipul Gautam Vijesh Kumar Vinay Gautam Vikas Singh Vijay Soni   </vt:lpstr>
      <vt:lpstr>SQL in Warehouse Management</vt:lpstr>
      <vt:lpstr>Bullet points-: -Improved data accuracy and integrity -Increased efficiency and productivity -Enhanced reporting and analytics capabilities -Better decision-making and optimization </vt:lpstr>
      <vt:lpstr>PowerPoint Presentation</vt:lpstr>
      <vt:lpstr>Entity Relationship Model</vt:lpstr>
      <vt:lpstr>Warehouse Details</vt:lpstr>
      <vt:lpstr>PowerPoint Presentation</vt:lpstr>
      <vt:lpstr>PowerPoint Presentation</vt:lpstr>
      <vt:lpstr>PowerPoint Presentation</vt:lpstr>
      <vt:lpstr>Order Items Table</vt:lpstr>
      <vt:lpstr>Shipments Table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Deskyy</dc:creator>
  <cp:lastModifiedBy>Vipul Gautam</cp:lastModifiedBy>
  <cp:revision>28</cp:revision>
  <dcterms:created xsi:type="dcterms:W3CDTF">2024-08-17T16:01:46Z</dcterms:created>
  <dcterms:modified xsi:type="dcterms:W3CDTF">2024-08-23T15:59:50Z</dcterms:modified>
</cp:coreProperties>
</file>